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7" r:id="rId9"/>
    <p:sldId id="268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'Структура доходов на 18-19-20'!$A$5</c:f>
              <c:strCache>
                <c:ptCount val="1"/>
                <c:pt idx="0">
                  <c:v>Налоговые </c:v>
                </c:pt>
              </c:strCache>
            </c:strRef>
          </c:tx>
          <c:dLbls>
            <c:showVal val="1"/>
          </c:dLbls>
          <c:cat>
            <c:numRef>
              <c:f>'Структура доходов на 18-19-20'!$B$4:$D$4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'Структура доходов на 18-19-20'!$B$5:$D$5</c:f>
              <c:numCache>
                <c:formatCode>General</c:formatCode>
                <c:ptCount val="3"/>
                <c:pt idx="0">
                  <c:v>13071.4</c:v>
                </c:pt>
                <c:pt idx="1">
                  <c:v>13390.1</c:v>
                </c:pt>
                <c:pt idx="2" formatCode="0.0">
                  <c:v>13511</c:v>
                </c:pt>
              </c:numCache>
            </c:numRef>
          </c:val>
        </c:ser>
        <c:ser>
          <c:idx val="1"/>
          <c:order val="1"/>
          <c:tx>
            <c:strRef>
              <c:f>'Структура доходов на 18-19-20'!$A$6</c:f>
              <c:strCache>
                <c:ptCount val="1"/>
                <c:pt idx="0">
                  <c:v>Неналоговые </c:v>
                </c:pt>
              </c:strCache>
            </c:strRef>
          </c:tx>
          <c:dLbls>
            <c:showVal val="1"/>
          </c:dLbls>
          <c:cat>
            <c:numRef>
              <c:f>'Структура доходов на 18-19-20'!$B$4:$D$4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'Структура доходов на 18-19-20'!$B$6:$D$6</c:f>
              <c:numCache>
                <c:formatCode>0.0</c:formatCode>
                <c:ptCount val="3"/>
                <c:pt idx="0">
                  <c:v>673</c:v>
                </c:pt>
                <c:pt idx="1">
                  <c:v>673</c:v>
                </c:pt>
                <c:pt idx="2">
                  <c:v>673</c:v>
                </c:pt>
              </c:numCache>
            </c:numRef>
          </c:val>
        </c:ser>
        <c:ser>
          <c:idx val="2"/>
          <c:order val="2"/>
          <c:tx>
            <c:strRef>
              <c:f>'Структура доходов на 18-19-20'!$A$7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dLbls>
            <c:showVal val="1"/>
          </c:dLbls>
          <c:cat>
            <c:numRef>
              <c:f>'Структура доходов на 18-19-20'!$B$4:$D$4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'Структура доходов на 18-19-20'!$B$7:$D$7</c:f>
              <c:numCache>
                <c:formatCode>General</c:formatCode>
                <c:ptCount val="3"/>
                <c:pt idx="0" formatCode="0.0">
                  <c:v>8715.2999999999975</c:v>
                </c:pt>
                <c:pt idx="1">
                  <c:v>7512.5</c:v>
                </c:pt>
                <c:pt idx="2">
                  <c:v>7469.1</c:v>
                </c:pt>
              </c:numCache>
            </c:numRef>
          </c:val>
        </c:ser>
        <c:dLbls/>
        <c:shape val="cylinder"/>
        <c:axId val="76290688"/>
        <c:axId val="76300672"/>
        <c:axId val="0"/>
      </c:bar3DChart>
      <c:catAx>
        <c:axId val="76290688"/>
        <c:scaling>
          <c:orientation val="minMax"/>
        </c:scaling>
        <c:axPos val="b"/>
        <c:numFmt formatCode="General" sourceLinked="1"/>
        <c:tickLblPos val="nextTo"/>
        <c:crossAx val="76300672"/>
        <c:crosses val="autoZero"/>
        <c:auto val="1"/>
        <c:lblAlgn val="ctr"/>
        <c:lblOffset val="100"/>
      </c:catAx>
      <c:valAx>
        <c:axId val="76300672"/>
        <c:scaling>
          <c:orientation val="minMax"/>
        </c:scaling>
        <c:axPos val="l"/>
        <c:majorGridlines/>
        <c:numFmt formatCode="General" sourceLinked="1"/>
        <c:tickLblPos val="nextTo"/>
        <c:crossAx val="76290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000030110689341"/>
          <c:y val="0.29569999209165282"/>
          <c:w val="0.23833343031145443"/>
          <c:h val="0.40053908019687517"/>
        </c:manualLayout>
      </c:layout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8421617065505122E-2"/>
          <c:y val="3.7942162544527411E-2"/>
          <c:w val="0.5712811065069906"/>
          <c:h val="0.87500017578918809"/>
        </c:manualLayout>
      </c:layout>
      <c:pieChart>
        <c:varyColors val="1"/>
        <c:ser>
          <c:idx val="0"/>
          <c:order val="0"/>
          <c:tx>
            <c:strRef>
              <c:f>'структура расходов '!$B$3</c:f>
              <c:strCache>
                <c:ptCount val="1"/>
                <c:pt idx="0">
                  <c:v>2018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'!$A$4:$A$18</c:f>
              <c:strCache>
                <c:ptCount val="15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Мероприятие по профилактике правонарушений</c:v>
                </c:pt>
                <c:pt idx="4">
                  <c:v>Мероприятия по обеспечению первичных мер пожарной безопасности </c:v>
                </c:pt>
                <c:pt idx="5">
                  <c:v>Организация благоустройства территории</c:v>
                </c:pt>
                <c:pt idx="6">
                  <c:v>Обеспечение надлежащего уровня эксплуатации муниципального имущества </c:v>
                </c:pt>
                <c:pt idx="7">
                  <c:v>Организация досуга, организаций культуры</c:v>
                </c:pt>
                <c:pt idx="8">
                  <c:v>Развитие физической культуры</c:v>
                </c:pt>
                <c:pt idx="9">
                  <c:v>Социальная политика </c:v>
                </c:pt>
                <c:pt idx="10">
                  <c:v>Резервный фонд</c:v>
                </c:pt>
                <c:pt idx="11">
                  <c:v>Дорожная деятельность</c:v>
                </c:pt>
                <c:pt idx="12">
                  <c:v>Мероприятия по обеспечению безопасности людей на водных объектах</c:v>
                </c:pt>
                <c:pt idx="13">
                  <c:v>Обеспечение проведения выборов и референдумов</c:v>
                </c:pt>
                <c:pt idx="14">
                  <c:v>Иные межбюджетные трансферты </c:v>
                </c:pt>
              </c:strCache>
            </c:strRef>
          </c:cat>
          <c:val>
            <c:numRef>
              <c:f>'структура расходов '!$B$4:$B$18</c:f>
              <c:numCache>
                <c:formatCode>#,##0.00</c:formatCode>
                <c:ptCount val="15"/>
                <c:pt idx="0">
                  <c:v>10870.8</c:v>
                </c:pt>
                <c:pt idx="1">
                  <c:v>37.1</c:v>
                </c:pt>
                <c:pt idx="2">
                  <c:v>409.1</c:v>
                </c:pt>
                <c:pt idx="3">
                  <c:v>15.3</c:v>
                </c:pt>
                <c:pt idx="4">
                  <c:v>18.8</c:v>
                </c:pt>
                <c:pt idx="5">
                  <c:v>3227.4</c:v>
                </c:pt>
                <c:pt idx="6">
                  <c:v>864.7</c:v>
                </c:pt>
                <c:pt idx="7">
                  <c:v>5294.5</c:v>
                </c:pt>
                <c:pt idx="8">
                  <c:v>40</c:v>
                </c:pt>
                <c:pt idx="9">
                  <c:v>239.7</c:v>
                </c:pt>
                <c:pt idx="10">
                  <c:v>100</c:v>
                </c:pt>
                <c:pt idx="11">
                  <c:v>1119.9000000000001</c:v>
                </c:pt>
                <c:pt idx="12">
                  <c:v>1.2</c:v>
                </c:pt>
                <c:pt idx="13">
                  <c:v>220</c:v>
                </c:pt>
                <c:pt idx="14">
                  <c:v>1.2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731161184110862"/>
          <c:y val="0"/>
          <c:w val="0.36394280341670032"/>
          <c:h val="1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'!$A$21:$A$35</c:f>
              <c:strCache>
                <c:ptCount val="15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Мероприятие по прафилактики и правонарушений </c:v>
                </c:pt>
                <c:pt idx="4">
                  <c:v>Мероприятия по обеспечению безопасности людей на водных объектах</c:v>
                </c:pt>
                <c:pt idx="5">
                  <c:v>Мероприятия по обеспечению первичных мер пожарной безопасности </c:v>
                </c:pt>
                <c:pt idx="6">
                  <c:v>Организация благоустройства территории</c:v>
                </c:pt>
                <c:pt idx="7">
                  <c:v>Обеспечение надлежащего уровня эксплуатации муниципального имущества </c:v>
                </c:pt>
                <c:pt idx="8">
                  <c:v>Организация досуга, организаций культуры</c:v>
                </c:pt>
                <c:pt idx="9">
                  <c:v>Развитие физической культуры</c:v>
                </c:pt>
                <c:pt idx="10">
                  <c:v>Социальная политика </c:v>
                </c:pt>
                <c:pt idx="11">
                  <c:v>Резервный фонд</c:v>
                </c:pt>
                <c:pt idx="12">
                  <c:v>Резервный средства </c:v>
                </c:pt>
                <c:pt idx="13">
                  <c:v>Дорожная деятельность</c:v>
                </c:pt>
                <c:pt idx="14">
                  <c:v>Иные межбюджетные трансферты </c:v>
                </c:pt>
              </c:strCache>
            </c:strRef>
          </c:cat>
          <c:val>
            <c:numRef>
              <c:f>'структура расходов '!$B$21:$B$35</c:f>
              <c:numCache>
                <c:formatCode>#,##0.00</c:formatCode>
                <c:ptCount val="15"/>
                <c:pt idx="0">
                  <c:v>10883.7</c:v>
                </c:pt>
                <c:pt idx="1">
                  <c:v>34.1</c:v>
                </c:pt>
                <c:pt idx="2">
                  <c:v>397.7</c:v>
                </c:pt>
                <c:pt idx="3">
                  <c:v>15.3</c:v>
                </c:pt>
                <c:pt idx="4">
                  <c:v>1.2</c:v>
                </c:pt>
                <c:pt idx="5">
                  <c:v>18.8</c:v>
                </c:pt>
                <c:pt idx="6">
                  <c:v>2229.9</c:v>
                </c:pt>
                <c:pt idx="7">
                  <c:v>955.5</c:v>
                </c:pt>
                <c:pt idx="8">
                  <c:v>5031</c:v>
                </c:pt>
                <c:pt idx="9">
                  <c:v>40</c:v>
                </c:pt>
                <c:pt idx="10">
                  <c:v>77</c:v>
                </c:pt>
                <c:pt idx="11">
                  <c:v>100</c:v>
                </c:pt>
                <c:pt idx="12">
                  <c:v>529.6</c:v>
                </c:pt>
                <c:pt idx="13">
                  <c:v>1260.5999999999999</c:v>
                </c:pt>
                <c:pt idx="14">
                  <c:v>1.2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3590535395057135"/>
          <c:y val="0"/>
          <c:w val="0.35949954137327261"/>
          <c:h val="1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'!$A$40:$A$54</c:f>
              <c:strCache>
                <c:ptCount val="15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Мероприятие по прафилактики и правонарушений </c:v>
                </c:pt>
                <c:pt idx="4">
                  <c:v>Мероприятие по обеспечению безопасности людей на водных объектах</c:v>
                </c:pt>
                <c:pt idx="5">
                  <c:v>Мероприятия по обеспечению первичных мер пожарной безопасности </c:v>
                </c:pt>
                <c:pt idx="6">
                  <c:v>Организация благоустройства территории</c:v>
                </c:pt>
                <c:pt idx="7">
                  <c:v>Обеспечение надлежащего уровня эксплуатации муниципального имущества </c:v>
                </c:pt>
                <c:pt idx="8">
                  <c:v>Организация досуга, организаций культуры</c:v>
                </c:pt>
                <c:pt idx="9">
                  <c:v>Развитие физической культуры</c:v>
                </c:pt>
                <c:pt idx="10">
                  <c:v>Социальная политика </c:v>
                </c:pt>
                <c:pt idx="11">
                  <c:v>Резервный фонд</c:v>
                </c:pt>
                <c:pt idx="12">
                  <c:v>Резервный средства </c:v>
                </c:pt>
                <c:pt idx="13">
                  <c:v>Дорожная деятельность</c:v>
                </c:pt>
                <c:pt idx="14">
                  <c:v>Иные межбюджетные трансферты </c:v>
                </c:pt>
              </c:strCache>
            </c:strRef>
          </c:cat>
          <c:val>
            <c:numRef>
              <c:f>'структура расходов '!$B$40:$B$54</c:f>
              <c:numCache>
                <c:formatCode>#,##0.00</c:formatCode>
                <c:ptCount val="15"/>
                <c:pt idx="0">
                  <c:v>10909.7</c:v>
                </c:pt>
                <c:pt idx="1">
                  <c:v>52.1</c:v>
                </c:pt>
                <c:pt idx="2">
                  <c:v>411</c:v>
                </c:pt>
                <c:pt idx="3">
                  <c:v>15.3</c:v>
                </c:pt>
                <c:pt idx="4">
                  <c:v>1.2</c:v>
                </c:pt>
                <c:pt idx="5">
                  <c:v>18.8</c:v>
                </c:pt>
                <c:pt idx="6">
                  <c:v>1686.2</c:v>
                </c:pt>
                <c:pt idx="7">
                  <c:v>972.7</c:v>
                </c:pt>
                <c:pt idx="8">
                  <c:v>5045</c:v>
                </c:pt>
                <c:pt idx="9">
                  <c:v>40</c:v>
                </c:pt>
                <c:pt idx="10">
                  <c:v>77</c:v>
                </c:pt>
                <c:pt idx="11">
                  <c:v>100</c:v>
                </c:pt>
                <c:pt idx="12">
                  <c:v>1062.3</c:v>
                </c:pt>
                <c:pt idx="13">
                  <c:v>1260.5999999999999</c:v>
                </c:pt>
                <c:pt idx="14">
                  <c:v>1.2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336870429030923"/>
          <c:y val="5.1168892626557667E-2"/>
          <c:w val="0.35770957698467121"/>
          <c:h val="0.94883110737344245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lbuh\Music\Desktop\фото на магниты В.Казым\благ-во\_DSC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81" y="92825"/>
            <a:ext cx="864096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Glbuh\Music\Desktop\фото на магниты В.Казым\Фото В.К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10445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Glbuh\Music\Desktop\фото на магниты В.Казым\Фото В.К\image.jpg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01008"/>
            <a:ext cx="446449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54868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Информация по проекту решения  Совета депутатов               «О бюджете сельского поселения Верхнеказымский на 2018 год  и плановый период 2019 и 2020 годов»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lbuh\Music\Desktop\фото на магниты В.Казым\Фото В.К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76" y="332656"/>
            <a:ext cx="860570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908720"/>
            <a:ext cx="765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 – 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Верхнеказымский», </a:t>
            </a:r>
            <a:r>
              <a:rPr lang="ru-RU" sz="15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Белоярского района от 08 июня 2017 года № 522 «Об организации работы по составлению проекта решения о бюджете Белоярского района и проектов решений о бюджетах поселений в границах Белоярского района на 2018 год и плановый период 2019 и 2020 годов».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на 2018 и плановый период 2019 и 2020 годов  (тыс. рублей)  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9100614"/>
              </p:ext>
            </p:extLst>
          </p:nvPr>
        </p:nvGraphicFramePr>
        <p:xfrm>
          <a:off x="539552" y="1196752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08012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2019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b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5436769"/>
              </p:ext>
            </p:extLst>
          </p:nvPr>
        </p:nvGraphicFramePr>
        <p:xfrm>
          <a:off x="323528" y="1484784"/>
          <a:ext cx="8496944" cy="496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228"/>
                <a:gridCol w="1684739"/>
                <a:gridCol w="1831238"/>
                <a:gridCol w="1684739"/>
              </a:tblGrid>
              <a:tr h="63097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11 775,8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11 952,4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12 071,9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285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1 119,9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1 260,6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1 260,6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97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97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55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13 071,4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13 390,1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13 511,0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8542078"/>
              </p:ext>
            </p:extLst>
          </p:nvPr>
        </p:nvGraphicFramePr>
        <p:xfrm>
          <a:off x="395288" y="1844674"/>
          <a:ext cx="8353424" cy="367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592"/>
                <a:gridCol w="1944216"/>
                <a:gridCol w="1656184"/>
                <a:gridCol w="1656432"/>
              </a:tblGrid>
              <a:tr h="7548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01923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7840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3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673,0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2019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</a:p>
        </p:txBody>
      </p:sp>
    </p:spTree>
    <p:extLst>
      <p:ext uri="{BB962C8B-B14F-4D97-AF65-F5344CB8AC3E}">
        <p14:creationId xmlns:p14="http://schemas.microsoft.com/office/powerpoint/2010/main" xmlns="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1150346"/>
              </p:ext>
            </p:extLst>
          </p:nvPr>
        </p:nvGraphicFramePr>
        <p:xfrm>
          <a:off x="251520" y="1412776"/>
          <a:ext cx="8568954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728192"/>
                <a:gridCol w="1800200"/>
                <a:gridCol w="158417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102601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8 715,3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7 512,5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7 469,1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6727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192,0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7 114,8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7 058,1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989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397,7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3120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государственную регистрацию актов гражданского состояния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388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сельских поселений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1 114,2</a:t>
                      </a:r>
                    </a:p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1811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безвозмездных поступлений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8 715,3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7 512,5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7 469,1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224136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2019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5048" y="260648"/>
            <a:ext cx="8568952" cy="792088"/>
          </a:xfrm>
        </p:spPr>
        <p:txBody>
          <a:bodyPr>
            <a:noAutofit/>
          </a:bodyPr>
          <a:lstStyle/>
          <a:p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по основным мероприятиям МП " Реализация полномочий органов местного самоуправления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2018-2020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годы" сельского поселения Верхнеказымский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</a:t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062166"/>
              </p:ext>
            </p:extLst>
          </p:nvPr>
        </p:nvGraphicFramePr>
        <p:xfrm>
          <a:off x="179512" y="980728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</p:spPr>
        <p:txBody>
          <a:bodyPr>
            <a:noAutofit/>
          </a:bodyPr>
          <a:lstStyle/>
          <a:p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по основным мероприятиям МП " Реализация полномочий органов местного самоуправления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2018-2020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годы" сельского поселения Верхнеказымский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4119101"/>
              </p:ext>
            </p:extLst>
          </p:nvPr>
        </p:nvGraphicFramePr>
        <p:xfrm>
          <a:off x="251520" y="980728"/>
          <a:ext cx="871296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5215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720080"/>
          </a:xfrm>
        </p:spPr>
        <p:txBody>
          <a:bodyPr>
            <a:normAutofit/>
          </a:bodyPr>
          <a:lstStyle/>
          <a:p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по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 мероприятиям МП " Реализация полномочий органов местного самоуправления на 2018-2020 годы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сельского поселения Верхнеказымский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6740475"/>
              </p:ext>
            </p:extLst>
          </p:nvPr>
        </p:nvGraphicFramePr>
        <p:xfrm>
          <a:off x="179512" y="836712"/>
          <a:ext cx="88569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88727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4171</TotalTime>
  <Words>420</Words>
  <Application>Microsoft Office PowerPoint</Application>
  <PresentationFormat>Экран (4:3)</PresentationFormat>
  <Paragraphs>98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Слайд 1</vt:lpstr>
      <vt:lpstr>Слайд 2</vt:lpstr>
      <vt:lpstr>Структура доходов  сельского поселения Верхнеказымский на 2018 и плановый период 2019 и 2020 годов  (тыс. рублей)   </vt:lpstr>
      <vt:lpstr>Состав налоговых доходов бюджета сельского  поселения Верхнеказымский  на 2018 год и плановый период 2019 и 2020 годов  </vt:lpstr>
      <vt:lpstr>Состав неналоговых доходов бюджета сельского поселения Верхнеказымский  на 2018 и плановый период 2019 и 2020 годов </vt:lpstr>
      <vt:lpstr>Состав безвозмездных поступлений  сельского поселения Верхнеказымский  на 2018 и плановый период 2019 и 2020 годов</vt:lpstr>
      <vt:lpstr>Структура расходов по основным мероприятиям МП " Реализация полномочий органов местного самоуправления на 2018-2020 годы" сельского поселения Верхнеказымский на 2018 год  </vt:lpstr>
      <vt:lpstr>Структура расходов по основным мероприятиям МП " Реализация полномочий органов местного самоуправления на 2018-2020 годы" сельского поселения Верхнеказымский на 2019 год  </vt:lpstr>
      <vt:lpstr>Структура расходов по основным мероприятиям МП " Реализация полномочий органов местного самоуправления на 2018-2020 годы" сельского поселения Верхнеказымский на 2020 год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Kalmairova</cp:lastModifiedBy>
  <cp:revision>129</cp:revision>
  <dcterms:created xsi:type="dcterms:W3CDTF">2015-06-08T04:38:35Z</dcterms:created>
  <dcterms:modified xsi:type="dcterms:W3CDTF">2017-11-22T07:24:24Z</dcterms:modified>
</cp:coreProperties>
</file>